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8"/>
  </p:notesMasterIdLst>
  <p:sldIdLst>
    <p:sldId id="317" r:id="rId3"/>
    <p:sldId id="358" r:id="rId4"/>
    <p:sldId id="392" r:id="rId5"/>
    <p:sldId id="393" r:id="rId6"/>
    <p:sldId id="383" r:id="rId7"/>
    <p:sldId id="384" r:id="rId8"/>
    <p:sldId id="385" r:id="rId9"/>
    <p:sldId id="386" r:id="rId10"/>
    <p:sldId id="388" r:id="rId11"/>
    <p:sldId id="398" r:id="rId12"/>
    <p:sldId id="387" r:id="rId13"/>
    <p:sldId id="399" r:id="rId14"/>
    <p:sldId id="389" r:id="rId15"/>
    <p:sldId id="395" r:id="rId16"/>
    <p:sldId id="411" r:id="rId17"/>
    <p:sldId id="403" r:id="rId18"/>
    <p:sldId id="404" r:id="rId19"/>
    <p:sldId id="396" r:id="rId20"/>
    <p:sldId id="397" r:id="rId21"/>
    <p:sldId id="390" r:id="rId22"/>
    <p:sldId id="400" r:id="rId23"/>
    <p:sldId id="391" r:id="rId24"/>
    <p:sldId id="401" r:id="rId25"/>
    <p:sldId id="381" r:id="rId26"/>
    <p:sldId id="39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50" d="100"/>
          <a:sy n="50" d="100"/>
        </p:scale>
        <p:origin x="13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28T23:03:20.62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E420F43-0556-4436-8872-D48568C6A4FD}" emma:medium="tactile" emma:mode="ink">
          <msink:context xmlns:msink="http://schemas.microsoft.com/ink/2010/main" type="writingRegion" rotatedBoundingBox="3544,7227 3707,7227 3707,7976 3544,7976"/>
        </emma:interpretation>
      </emma:emma>
    </inkml:annotationXML>
    <inkml:traceGroup>
      <inkml:annotationXML>
        <emma:emma xmlns:emma="http://www.w3.org/2003/04/emma" version="1.0">
          <emma:interpretation id="{4602AF62-C525-472E-A5DD-96F0774F52B6}" emma:medium="tactile" emma:mode="ink">
            <msink:context xmlns:msink="http://schemas.microsoft.com/ink/2010/main" type="paragraph" rotatedBoundingBox="3544,7227 3707,7227 3707,7976 3544,7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48FE3F-6F23-479C-9983-9DE5D6594C29}" emma:medium="tactile" emma:mode="ink">
              <msink:context xmlns:msink="http://schemas.microsoft.com/ink/2010/main" type="line" rotatedBoundingBox="3544,7227 3707,7227 3707,7976 3544,7976"/>
            </emma:interpretation>
          </emma:emma>
        </inkml:annotationXML>
        <inkml:traceGroup>
          <inkml:annotationXML>
            <emma:emma xmlns:emma="http://www.w3.org/2003/04/emma" version="1.0">
              <emma:interpretation id="{412138A4-FC8B-47AC-886B-238E768B4DF4}" emma:medium="tactile" emma:mode="ink">
                <msink:context xmlns:msink="http://schemas.microsoft.com/ink/2010/main" type="inkWord" rotatedBoundingBox="3544,7227 3707,7227 3707,7976 3544,7976"/>
              </emma:interpretation>
              <emma:one-of disjunction-type="recognition" id="oneOf0">
                <emma:interpretation id="interp0" emma:lang="" emma:confidence="0">
                  <emma:literal>|</emma:literal>
                </emma:interpretation>
                <emma:interpretation id="interp1" emma:lang="" emma:confidence="0">
                  <emma:literal>'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1</emma:literal>
                </emma:interpretation>
              </emma:one-of>
            </emma:emma>
          </inkml:annotationXML>
          <inkml:trace contextRef="#ctx0" brushRef="#br0">165 11 132 0,'-7'-6'35'16,"-8"9"-10"-16,30-6-10 15,-30 6-7-15,30-3-1 16,-30-3 2-16,15 3 6 16,0 0 3-16,0 0 2 15,0 0-4-15,22 0-2 0,-36-7-1 16,14 10 0-16,0-3-6 15,0 4-5-15,0-4-2 16,0 6-2-16,14 36-3 16,-43 22 5-16,11 3 0 15,3 10 1-15,8-6-1 16,-18-2 0 0,43-4 1-16,-18-12-1 15,7-11 0-15,-32 3 0 16,25-9 0-16,-55 28 0 15,48-40 0-15,14-14 1 0,-14-10-1 16,0 4 0-16,7-8 1 16,7 4 0-16,-14 0-1 15,14-3 0-15,-14 6-12 0,7 4-63 16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9: Guessing game</a:t>
            </a:r>
          </a:p>
          <a:p>
            <a:r>
              <a:rPr lang="en-US" dirty="0"/>
              <a:t>import random</a:t>
            </a:r>
          </a:p>
          <a:p>
            <a:r>
              <a:rPr lang="en-US" dirty="0" err="1"/>
              <a:t>target_num</a:t>
            </a:r>
            <a:r>
              <a:rPr lang="en-US" dirty="0"/>
              <a:t> = </a:t>
            </a:r>
            <a:r>
              <a:rPr lang="en-US" dirty="0" err="1"/>
              <a:t>random.randint</a:t>
            </a:r>
            <a:r>
              <a:rPr lang="en-US" dirty="0"/>
              <a:t>(1, 10)</a:t>
            </a:r>
          </a:p>
          <a:p>
            <a:r>
              <a:rPr lang="en-US" dirty="0" err="1"/>
              <a:t>guess_num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target_num</a:t>
            </a:r>
            <a:r>
              <a:rPr lang="en-US" dirty="0"/>
              <a:t> != </a:t>
            </a:r>
            <a:r>
              <a:rPr lang="en-US" dirty="0" err="1"/>
              <a:t>guess_num</a:t>
            </a:r>
            <a:r>
              <a:rPr lang="en-US" dirty="0"/>
              <a:t>:</a:t>
            </a:r>
          </a:p>
          <a:p>
            <a:r>
              <a:rPr lang="en-US" dirty="0"/>
              <a:t>    </a:t>
            </a:r>
            <a:r>
              <a:rPr lang="en-US" dirty="0" err="1"/>
              <a:t>guess_num</a:t>
            </a:r>
            <a:r>
              <a:rPr lang="en-US" dirty="0"/>
              <a:t> = </a:t>
            </a:r>
            <a:r>
              <a:rPr lang="en-US" dirty="0" err="1"/>
              <a:t>int</a:t>
            </a:r>
            <a:r>
              <a:rPr lang="en-US" dirty="0"/>
              <a:t>(input('Guess a number between 1 and 10 until you get it right : '))</a:t>
            </a:r>
          </a:p>
          <a:p>
            <a:r>
              <a:rPr lang="en-US" dirty="0"/>
              <a:t>print('Well guessed!')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items = []</a:t>
            </a:r>
          </a:p>
          <a:p>
            <a:r>
              <a:rPr lang="en-US" dirty="0" err="1"/>
              <a:t>i</a:t>
            </a:r>
            <a:r>
              <a:rPr lang="en-US" dirty="0"/>
              <a:t>=100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in range(100, 401):</a:t>
            </a:r>
          </a:p>
          <a:p>
            <a:r>
              <a:rPr lang="en-US" dirty="0"/>
              <a:t>    s = </a:t>
            </a:r>
            <a:r>
              <a:rPr lang="en-US" dirty="0" err="1"/>
              <a:t>str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if (</a:t>
            </a:r>
            <a:r>
              <a:rPr lang="en-US" dirty="0" err="1"/>
              <a:t>int</a:t>
            </a:r>
            <a:r>
              <a:rPr lang="en-US" dirty="0"/>
              <a:t>(s[0])%2==0) and (</a:t>
            </a:r>
            <a:r>
              <a:rPr lang="en-US" dirty="0" err="1"/>
              <a:t>int</a:t>
            </a:r>
            <a:r>
              <a:rPr lang="en-US" dirty="0"/>
              <a:t>(s[1])%2==0) and (</a:t>
            </a:r>
            <a:r>
              <a:rPr lang="en-US" dirty="0" err="1"/>
              <a:t>int</a:t>
            </a:r>
            <a:r>
              <a:rPr lang="en-US" dirty="0"/>
              <a:t>(s[2])%2==0):</a:t>
            </a:r>
          </a:p>
          <a:p>
            <a:r>
              <a:rPr lang="en-US" dirty="0"/>
              <a:t>        </a:t>
            </a:r>
            <a:r>
              <a:rPr lang="en-US" dirty="0" err="1"/>
              <a:t>items.append</a:t>
            </a:r>
            <a:r>
              <a:rPr lang="en-US" dirty="0"/>
              <a:t>(s)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 ",".join(items))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33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10</a:t>
            </a:r>
          </a:p>
          <a:p>
            <a:r>
              <a:rPr lang="en-US" dirty="0"/>
              <a:t>items = []</a:t>
            </a:r>
          </a:p>
          <a:p>
            <a:r>
              <a:rPr lang="en-US" dirty="0" err="1"/>
              <a:t>i</a:t>
            </a:r>
            <a:r>
              <a:rPr lang="en-US" dirty="0"/>
              <a:t>=100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in range(100, 401):</a:t>
            </a:r>
          </a:p>
          <a:p>
            <a:r>
              <a:rPr lang="en-US" dirty="0"/>
              <a:t>    s = </a:t>
            </a:r>
            <a:r>
              <a:rPr lang="en-US" dirty="0" err="1"/>
              <a:t>str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if (</a:t>
            </a:r>
            <a:r>
              <a:rPr lang="en-US" dirty="0" err="1"/>
              <a:t>int</a:t>
            </a:r>
            <a:r>
              <a:rPr lang="en-US" dirty="0"/>
              <a:t>(s[0])%2==0) and (</a:t>
            </a:r>
            <a:r>
              <a:rPr lang="en-US" dirty="0" err="1"/>
              <a:t>int</a:t>
            </a:r>
            <a:r>
              <a:rPr lang="en-US" dirty="0"/>
              <a:t>(s[1])%2==0) and (</a:t>
            </a:r>
            <a:r>
              <a:rPr lang="en-US" dirty="0" err="1"/>
              <a:t>int</a:t>
            </a:r>
            <a:r>
              <a:rPr lang="en-US" dirty="0"/>
              <a:t>(s[2])%2==0):</a:t>
            </a:r>
          </a:p>
          <a:p>
            <a:r>
              <a:rPr lang="en-US" dirty="0"/>
              <a:t>        </a:t>
            </a:r>
            <a:r>
              <a:rPr lang="en-US" dirty="0" err="1"/>
              <a:t>items.append</a:t>
            </a:r>
            <a:r>
              <a:rPr lang="en-US" dirty="0"/>
              <a:t>(s)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 ",".join(items))</a:t>
            </a:r>
          </a:p>
          <a:p>
            <a:endParaRPr lang="en-US" dirty="0"/>
          </a:p>
          <a:p>
            <a:r>
              <a:rPr lang="en-US" dirty="0"/>
              <a:t>#The join() method takes all items in an </a:t>
            </a:r>
            <a:r>
              <a:rPr lang="en-US" dirty="0" err="1"/>
              <a:t>iterable</a:t>
            </a:r>
            <a:r>
              <a:rPr lang="en-US" dirty="0"/>
              <a:t> and joins them into one string.</a:t>
            </a:r>
          </a:p>
          <a:p>
            <a:r>
              <a:rPr lang="en-US" dirty="0"/>
              <a:t>#A string must be specified as the separator.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6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1</a:t>
            </a:r>
          </a:p>
          <a:p>
            <a:r>
              <a:rPr lang="en-US" dirty="0"/>
              <a:t>x=23</a:t>
            </a:r>
          </a:p>
          <a:p>
            <a:r>
              <a:rPr lang="en-US" dirty="0"/>
              <a:t>while x in range(23,50):</a:t>
            </a:r>
          </a:p>
          <a:p>
            <a:r>
              <a:rPr lang="en-US" dirty="0"/>
              <a:t>    print(x)</a:t>
            </a:r>
          </a:p>
          <a:p>
            <a:r>
              <a:rPr lang="en-US" dirty="0"/>
              <a:t>    x+=1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20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2    </a:t>
            </a:r>
          </a:p>
          <a:p>
            <a:r>
              <a:rPr lang="en-US" dirty="0"/>
              <a:t>x=23</a:t>
            </a:r>
          </a:p>
          <a:p>
            <a:r>
              <a:rPr lang="en-US" dirty="0"/>
              <a:t>while x in range(23,50):</a:t>
            </a:r>
          </a:p>
          <a:p>
            <a:r>
              <a:rPr lang="en-US" dirty="0"/>
              <a:t>    if x%2==0:</a:t>
            </a:r>
          </a:p>
          <a:p>
            <a:r>
              <a:rPr lang="en-US" dirty="0"/>
              <a:t>        print(x, end=' ')</a:t>
            </a:r>
          </a:p>
          <a:p>
            <a:r>
              <a:rPr lang="en-US" dirty="0"/>
              <a:t>    x+=1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99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3</a:t>
            </a:r>
          </a:p>
          <a:p>
            <a:r>
              <a:rPr lang="en-US" dirty="0"/>
              <a:t>x=1952</a:t>
            </a:r>
          </a:p>
          <a:p>
            <a:r>
              <a:rPr lang="en-US" dirty="0"/>
              <a:t>while x&lt;2020:</a:t>
            </a:r>
          </a:p>
          <a:p>
            <a:r>
              <a:rPr lang="en-US" dirty="0"/>
              <a:t>    x+=4</a:t>
            </a:r>
          </a:p>
          <a:p>
            <a:r>
              <a:rPr lang="en-US" dirty="0"/>
              <a:t>    print(x, end=' 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1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4</a:t>
            </a:r>
          </a:p>
          <a:p>
            <a:r>
              <a:rPr lang="en-US" dirty="0"/>
              <a:t>x=10</a:t>
            </a:r>
          </a:p>
          <a:p>
            <a:r>
              <a:rPr lang="en-US" dirty="0"/>
              <a:t>while x&gt;=1:</a:t>
            </a:r>
          </a:p>
          <a:p>
            <a:r>
              <a:rPr lang="en-US" dirty="0"/>
              <a:t>    print(x, end=' ')</a:t>
            </a:r>
          </a:p>
          <a:p>
            <a:r>
              <a:rPr lang="en-US" dirty="0"/>
              <a:t>    x-=1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2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5    </a:t>
            </a:r>
          </a:p>
          <a:p>
            <a:r>
              <a:rPr lang="en-US" dirty="0"/>
              <a:t>a = 0</a:t>
            </a:r>
          </a:p>
          <a:p>
            <a:r>
              <a:rPr lang="en-US" dirty="0"/>
              <a:t>while a &lt; 101:</a:t>
            </a:r>
          </a:p>
          <a:p>
            <a:r>
              <a:rPr lang="en-US" dirty="0"/>
              <a:t>    print('*', end=' ')</a:t>
            </a:r>
          </a:p>
          <a:p>
            <a:r>
              <a:rPr lang="en-US" dirty="0"/>
              <a:t>    a+= 1</a:t>
            </a:r>
          </a:p>
          <a:p>
            <a:r>
              <a:rPr lang="en-US" dirty="0"/>
              <a:t>print()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89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6</a:t>
            </a:r>
          </a:p>
          <a:p>
            <a:r>
              <a:rPr lang="en-US" dirty="0"/>
              <a:t>l1=[1,2,3,4]</a:t>
            </a:r>
          </a:p>
          <a:p>
            <a:r>
              <a:rPr lang="en-US" dirty="0"/>
              <a:t>l2=[-2,3,1,0]</a:t>
            </a:r>
          </a:p>
          <a:p>
            <a:r>
              <a:rPr lang="en-US" dirty="0"/>
              <a:t>l3=[]</a:t>
            </a:r>
          </a:p>
          <a:p>
            <a:r>
              <a:rPr lang="en-US" dirty="0" err="1"/>
              <a:t>i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&lt;</a:t>
            </a:r>
            <a:r>
              <a:rPr lang="en-US" dirty="0" err="1"/>
              <a:t>len</a:t>
            </a:r>
            <a:r>
              <a:rPr lang="en-US" dirty="0"/>
              <a:t>(l1):</a:t>
            </a:r>
          </a:p>
          <a:p>
            <a:r>
              <a:rPr lang="en-US" dirty="0"/>
              <a:t>    y=l1[</a:t>
            </a:r>
            <a:r>
              <a:rPr lang="en-US" dirty="0" err="1"/>
              <a:t>i</a:t>
            </a:r>
            <a:r>
              <a:rPr lang="en-US" dirty="0"/>
              <a:t>]+l2[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r>
              <a:rPr lang="en-US" dirty="0"/>
              <a:t>    l3.append(y)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print(l3)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82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7 Print rectangle</a:t>
            </a:r>
          </a:p>
          <a:p>
            <a:r>
              <a:rPr lang="en-US" dirty="0"/>
              <a:t>a = 0</a:t>
            </a:r>
          </a:p>
          <a:p>
            <a:r>
              <a:rPr lang="en-US" dirty="0"/>
              <a:t>while a &lt; 10:</a:t>
            </a:r>
          </a:p>
          <a:p>
            <a:r>
              <a:rPr lang="en-US" dirty="0"/>
              <a:t>    b=0</a:t>
            </a:r>
          </a:p>
          <a:p>
            <a:r>
              <a:rPr lang="en-US" dirty="0"/>
              <a:t>    while b&lt;5:</a:t>
            </a:r>
          </a:p>
          <a:p>
            <a:r>
              <a:rPr lang="en-US" dirty="0"/>
              <a:t>        print('*', end='')</a:t>
            </a:r>
          </a:p>
          <a:p>
            <a:r>
              <a:rPr lang="en-US" dirty="0"/>
              <a:t>        b+=1</a:t>
            </a:r>
          </a:p>
          <a:p>
            <a:r>
              <a:rPr lang="en-US" dirty="0"/>
              <a:t>    print()</a:t>
            </a:r>
          </a:p>
          <a:p>
            <a:r>
              <a:rPr lang="en-US" dirty="0"/>
              <a:t>    a+=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15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8</a:t>
            </a:r>
          </a:p>
          <a:p>
            <a:r>
              <a:rPr lang="en-US" dirty="0"/>
              <a:t>Rat1=[1,3,2,2,1,3,4,2,1,1]</a:t>
            </a:r>
          </a:p>
          <a:p>
            <a:r>
              <a:rPr lang="en-US" dirty="0"/>
              <a:t>Rat2=[2,1,1,3,2,2,2,1,1,2]</a:t>
            </a:r>
          </a:p>
          <a:p>
            <a:r>
              <a:rPr lang="en-US" dirty="0"/>
              <a:t>days=[]</a:t>
            </a:r>
          </a:p>
          <a:p>
            <a:r>
              <a:rPr lang="en-US" dirty="0" err="1"/>
              <a:t>i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&lt;10:</a:t>
            </a:r>
          </a:p>
          <a:p>
            <a:r>
              <a:rPr lang="en-US" dirty="0"/>
              <a:t>    if Rat1[</a:t>
            </a:r>
            <a:r>
              <a:rPr lang="en-US" dirty="0" err="1"/>
              <a:t>i</a:t>
            </a:r>
            <a:r>
              <a:rPr lang="en-US" dirty="0"/>
              <a:t>]&gt;Rat2[</a:t>
            </a:r>
            <a:r>
              <a:rPr lang="en-US" dirty="0" err="1"/>
              <a:t>i</a:t>
            </a:r>
            <a:r>
              <a:rPr lang="en-US" dirty="0"/>
              <a:t>]:</a:t>
            </a:r>
          </a:p>
          <a:p>
            <a:r>
              <a:rPr lang="en-US" dirty="0"/>
              <a:t>        </a:t>
            </a:r>
            <a:r>
              <a:rPr lang="en-US" dirty="0" err="1"/>
              <a:t>days.append</a:t>
            </a:r>
            <a:r>
              <a:rPr lang="en-US" dirty="0"/>
              <a:t>(i+1)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print(days)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02/28/2019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13: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756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Print a rectangle as shown: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</p:txBody>
      </p:sp>
    </p:spTree>
    <p:extLst>
      <p:ext uri="{BB962C8B-B14F-4D97-AF65-F5344CB8AC3E}">
        <p14:creationId xmlns:p14="http://schemas.microsoft.com/office/powerpoint/2010/main" val="391647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816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two lists, rat_1 and rat_2, that contain the daily weights of two rats over a period of ten days. Compare the weights of both rats and output the days on which rat 1 is heavier than rat 2.</a:t>
            </a:r>
          </a:p>
          <a:p>
            <a:r>
              <a:rPr lang="en-US" dirty="0"/>
              <a:t>Test Cases:</a:t>
            </a:r>
          </a:p>
          <a:p>
            <a:r>
              <a:rPr lang="en-US" dirty="0"/>
              <a:t>Rat1=[1,3,2,2,1,3,4,2,1,1]</a:t>
            </a:r>
          </a:p>
          <a:p>
            <a:r>
              <a:rPr lang="en-US" dirty="0"/>
              <a:t>Rat2=[2,1,1,3,2,2,2,1,1,2]</a:t>
            </a:r>
          </a:p>
          <a:p>
            <a:r>
              <a:rPr lang="en-US" dirty="0"/>
              <a:t>Output: Days=[2,3,6,7,8]</a:t>
            </a:r>
          </a:p>
        </p:txBody>
      </p:sp>
    </p:spTree>
    <p:extLst>
      <p:ext uri="{BB962C8B-B14F-4D97-AF65-F5344CB8AC3E}">
        <p14:creationId xmlns:p14="http://schemas.microsoft.com/office/powerpoint/2010/main" val="2906642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822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743"/>
            <a:ext cx="10515600" cy="4914220"/>
          </a:xfrm>
        </p:spPr>
        <p:txBody>
          <a:bodyPr/>
          <a:lstStyle/>
          <a:p>
            <a:r>
              <a:rPr lang="en-US" dirty="0"/>
              <a:t>The following list represents the population of New York State (in hundreds of thousands of people) for the US Census in 1790, 1800, 1810, etc., all the way through 2010.</a:t>
            </a:r>
          </a:p>
          <a:p>
            <a:r>
              <a:rPr lang="en-US" dirty="0"/>
              <a:t>census = [ 340, 589, 959, 1372, 1918, 2428, 3097, 3880, 4382, 5082, \</a:t>
            </a:r>
          </a:p>
          <a:p>
            <a:r>
              <a:rPr lang="en-US" dirty="0"/>
              <a:t>            5997, 7268, 9113, 10385, 12588, 13479, 14830, 16782, \</a:t>
            </a:r>
          </a:p>
          <a:p>
            <a:r>
              <a:rPr lang="en-US" dirty="0"/>
              <a:t>            8236, 17558, 17990, 18976, 19378 ]</a:t>
            </a:r>
          </a:p>
          <a:p>
            <a:r>
              <a:rPr lang="en-US" dirty="0"/>
              <a:t>Write code to find the average percentage change from one decade to the next, across all decades. For example, the change from 1790 to 1800 is (589 - 340) / 340 * 100 = 73.2% and the change from 1800 to 1810 is (959 - 589) / 589 * 100 = 62.8% so the average across just these two decades is 68.0%.</a:t>
            </a:r>
          </a:p>
        </p:txBody>
      </p:sp>
    </p:spTree>
    <p:extLst>
      <p:ext uri="{BB962C8B-B14F-4D97-AF65-F5344CB8AC3E}">
        <p14:creationId xmlns:p14="http://schemas.microsoft.com/office/powerpoint/2010/main" val="3155946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10:Example of nested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Python program to construct the following pattern, using a nested loop.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628503"/>
            <a:ext cx="5836920" cy="454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10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 the solution into two parts:</a:t>
            </a:r>
          </a:p>
          <a:p>
            <a:pPr lvl="1"/>
            <a:r>
              <a:rPr lang="en-US" dirty="0"/>
              <a:t>The upper triangle</a:t>
            </a:r>
          </a:p>
          <a:p>
            <a:pPr lvl="1"/>
            <a:r>
              <a:rPr lang="en-US" dirty="0"/>
              <a:t>The lower triangle</a:t>
            </a:r>
          </a:p>
          <a:p>
            <a:r>
              <a:rPr lang="en-US" dirty="0"/>
              <a:t>Think of two variables:</a:t>
            </a:r>
          </a:p>
          <a:p>
            <a:pPr lvl="1"/>
            <a:r>
              <a:rPr lang="en-US" dirty="0"/>
              <a:t>The lines containing stars</a:t>
            </a:r>
          </a:p>
          <a:p>
            <a:pPr lvl="1"/>
            <a:r>
              <a:rPr lang="en-US" dirty="0"/>
              <a:t>The stars themselves</a:t>
            </a:r>
          </a:p>
          <a:p>
            <a:r>
              <a:rPr lang="en-US" dirty="0"/>
              <a:t>Loop both the variables </a:t>
            </a:r>
          </a:p>
          <a:p>
            <a:pPr lvl="1"/>
            <a:r>
              <a:rPr lang="en-US" dirty="0"/>
              <a:t>Increment for the first(upper) triangle</a:t>
            </a:r>
          </a:p>
          <a:p>
            <a:pPr lvl="1"/>
            <a:r>
              <a:rPr lang="en-US" dirty="0"/>
              <a:t>Decrement for the second (lower) triangle</a:t>
            </a:r>
          </a:p>
        </p:txBody>
      </p:sp>
    </p:spTree>
    <p:extLst>
      <p:ext uri="{BB962C8B-B14F-4D97-AF65-F5344CB8AC3E}">
        <p14:creationId xmlns:p14="http://schemas.microsoft.com/office/powerpoint/2010/main" val="1817060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applications require behavior that appears random.</a:t>
            </a:r>
          </a:p>
          <a:p>
            <a:r>
              <a:rPr lang="en-US" dirty="0"/>
              <a:t>Random numbers are useful particularly in games and simulations. For example, many board games use a die (one of a pair of dice) to determine how many places a player is to advance.</a:t>
            </a:r>
          </a:p>
          <a:p>
            <a:r>
              <a:rPr lang="en-US" dirty="0"/>
              <a:t>A software representation of a game that involves dice would need a way to simulate the random roll of a die.</a:t>
            </a:r>
          </a:p>
        </p:txBody>
      </p:sp>
    </p:spTree>
    <p:extLst>
      <p:ext uri="{BB962C8B-B14F-4D97-AF65-F5344CB8AC3E}">
        <p14:creationId xmlns:p14="http://schemas.microsoft.com/office/powerpoint/2010/main" val="3865236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Random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algorithmic random number generators actually produce pseudo random numbers, not true random numbers. </a:t>
            </a:r>
          </a:p>
          <a:p>
            <a:r>
              <a:rPr lang="en-US" dirty="0"/>
              <a:t>A pseudorandom number generator has a particular period, based on the nature of the algorithm used.</a:t>
            </a:r>
          </a:p>
          <a:p>
            <a:r>
              <a:rPr lang="en-US" dirty="0"/>
              <a:t>If the generator is used long enough, the pattern of numbers produced repeats itself exactly.</a:t>
            </a:r>
          </a:p>
          <a:p>
            <a:r>
              <a:rPr lang="en-US" dirty="0"/>
              <a:t>All practical algorithmic pseudo random number generators have periods that are large enough for most applications</a:t>
            </a:r>
          </a:p>
        </p:txBody>
      </p:sp>
    </p:spTree>
    <p:extLst>
      <p:ext uri="{BB962C8B-B14F-4D97-AF65-F5344CB8AC3E}">
        <p14:creationId xmlns:p14="http://schemas.microsoft.com/office/powerpoint/2010/main" val="2503495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</a:t>
            </a:r>
          </a:p>
          <a:p>
            <a:r>
              <a:rPr lang="en-US" dirty="0"/>
              <a:t>Problems on While Loops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guess a number between 1 to 9.</a:t>
            </a:r>
          </a:p>
          <a:p>
            <a:r>
              <a:rPr lang="en-US" dirty="0"/>
              <a:t>Note : User is prompted to enter a guess. If the user guesses wrong then the prompt appears again until the guess is correct, on successful guess, user will get a "Well guessed!" message, and the program will exit.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857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993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find numbers between 100 and 400 (both included) where each digit of a number is an even number. The numbers obtained should be printed in a comma-separated sequence.</a:t>
            </a:r>
          </a:p>
        </p:txBody>
      </p:sp>
    </p:spTree>
    <p:extLst>
      <p:ext uri="{BB962C8B-B14F-4D97-AF65-F5344CB8AC3E}">
        <p14:creationId xmlns:p14="http://schemas.microsoft.com/office/powerpoint/2010/main" val="3653285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1627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/>
              <a:t>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89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to 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all while loops we must:</a:t>
            </a:r>
          </a:p>
          <a:p>
            <a:pPr lvl="1"/>
            <a:r>
              <a:rPr lang="en-US" sz="3200" dirty="0"/>
              <a:t>Initialize</a:t>
            </a:r>
          </a:p>
          <a:p>
            <a:pPr lvl="1"/>
            <a:r>
              <a:rPr lang="en-US" sz="3200" dirty="0"/>
              <a:t>Give condition (of while)</a:t>
            </a:r>
          </a:p>
          <a:p>
            <a:pPr lvl="1"/>
            <a:r>
              <a:rPr lang="en-US" sz="3200" dirty="0"/>
              <a:t>Specify action</a:t>
            </a:r>
          </a:p>
          <a:p>
            <a:pPr lvl="1"/>
            <a:r>
              <a:rPr lang="en-US" sz="3200" dirty="0"/>
              <a:t>Increment and/or decrement</a:t>
            </a:r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in the range 23 to 49 (both inclusive)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0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even numbers in the range 23 to 49.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75260" y="2602572"/>
              <a:ext cx="59400" cy="269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9860" y="2597532"/>
                <a:ext cx="70200" cy="27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1212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list that contains years from 1950 to 2020, print the years that are leap years. It is given that 1952 is a leap year.</a:t>
            </a:r>
          </a:p>
        </p:txBody>
      </p:sp>
    </p:spTree>
    <p:extLst>
      <p:ext uri="{BB962C8B-B14F-4D97-AF65-F5344CB8AC3E}">
        <p14:creationId xmlns:p14="http://schemas.microsoft.com/office/powerpoint/2010/main" val="236133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1 to 10 in descending order and all in one line.</a:t>
            </a:r>
          </a:p>
        </p:txBody>
      </p:sp>
    </p:spTree>
    <p:extLst>
      <p:ext uri="{BB962C8B-B14F-4D97-AF65-F5344CB8AC3E}">
        <p14:creationId xmlns:p14="http://schemas.microsoft.com/office/powerpoint/2010/main" val="120301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100 stars with one character space between them.</a:t>
            </a:r>
          </a:p>
        </p:txBody>
      </p:sp>
    </p:spTree>
    <p:extLst>
      <p:ext uri="{BB962C8B-B14F-4D97-AF65-F5344CB8AC3E}">
        <p14:creationId xmlns:p14="http://schemas.microsoft.com/office/powerpoint/2010/main" val="402944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6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two lists of equal length, return a new list that contains the sum of elements of each list.</a:t>
            </a:r>
          </a:p>
          <a:p>
            <a:r>
              <a:rPr lang="en-US" dirty="0"/>
              <a:t>Test Cases</a:t>
            </a:r>
          </a:p>
          <a:p>
            <a:r>
              <a:rPr lang="en-US" dirty="0"/>
              <a:t>[1,2,3,4] [4,5,6,7] Result: [5,7,9,11]</a:t>
            </a:r>
          </a:p>
          <a:p>
            <a:r>
              <a:rPr lang="en-US" dirty="0"/>
              <a:t>[-1,3,0] [2,-2,5] Result: [1,1,5]</a:t>
            </a:r>
          </a:p>
        </p:txBody>
      </p:sp>
    </p:spTree>
    <p:extLst>
      <p:ext uri="{BB962C8B-B14F-4D97-AF65-F5344CB8AC3E}">
        <p14:creationId xmlns:p14="http://schemas.microsoft.com/office/powerpoint/2010/main" val="317669033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16749</TotalTime>
  <Words>1296</Words>
  <Application>Microsoft Office PowerPoint</Application>
  <PresentationFormat>Widescreen</PresentationFormat>
  <Paragraphs>185</Paragraphs>
  <Slides>25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1_Office Theme</vt:lpstr>
      <vt:lpstr>Office Theme</vt:lpstr>
      <vt:lpstr>Lecture 13: Introduction to Computer Programming Course - CS1010</vt:lpstr>
      <vt:lpstr>Goals for today</vt:lpstr>
      <vt:lpstr>Rule to remember</vt:lpstr>
      <vt:lpstr>Problem 1</vt:lpstr>
      <vt:lpstr>Problem 2</vt:lpstr>
      <vt:lpstr>Problem 3</vt:lpstr>
      <vt:lpstr>Problem 4</vt:lpstr>
      <vt:lpstr>Problem 5</vt:lpstr>
      <vt:lpstr>Problem 6</vt:lpstr>
      <vt:lpstr>PowerPoint Presentation</vt:lpstr>
      <vt:lpstr>Problem 7</vt:lpstr>
      <vt:lpstr>PowerPoint Presentation</vt:lpstr>
      <vt:lpstr>Problem 8</vt:lpstr>
      <vt:lpstr>PowerPoint Presentation</vt:lpstr>
      <vt:lpstr>Problem 9</vt:lpstr>
      <vt:lpstr>Problem 10:Example of nested loop</vt:lpstr>
      <vt:lpstr>Solution</vt:lpstr>
      <vt:lpstr>Random Numbers</vt:lpstr>
      <vt:lpstr>Pseudo Random Numbers</vt:lpstr>
      <vt:lpstr>Problem 11</vt:lpstr>
      <vt:lpstr>PowerPoint Presentation</vt:lpstr>
      <vt:lpstr>Problem 10</vt:lpstr>
      <vt:lpstr>PowerPoint Presentation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Mushtaque, Uzma</cp:lastModifiedBy>
  <cp:revision>336</cp:revision>
  <dcterms:created xsi:type="dcterms:W3CDTF">2019-02-04T15:19:36Z</dcterms:created>
  <dcterms:modified xsi:type="dcterms:W3CDTF">2019-10-23T22:39:21Z</dcterms:modified>
</cp:coreProperties>
</file>